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5" r:id="rId5"/>
    <p:sldId id="346" r:id="rId6"/>
    <p:sldId id="347" r:id="rId7"/>
    <p:sldId id="350" r:id="rId8"/>
    <p:sldId id="349" r:id="rId9"/>
    <p:sldId id="348" r:id="rId10"/>
    <p:sldId id="351" r:id="rId11"/>
    <p:sldId id="353" r:id="rId12"/>
    <p:sldId id="352" r:id="rId13"/>
    <p:sldId id="358" r:id="rId14"/>
    <p:sldId id="355" r:id="rId15"/>
    <p:sldId id="354" r:id="rId16"/>
    <p:sldId id="356" r:id="rId17"/>
    <p:sldId id="357" r:id="rId18"/>
    <p:sldId id="360" r:id="rId19"/>
    <p:sldId id="359" r:id="rId20"/>
    <p:sldId id="361" r:id="rId21"/>
    <p:sldId id="363" r:id="rId22"/>
    <p:sldId id="362" r:id="rId23"/>
    <p:sldId id="364" r:id="rId24"/>
    <p:sldId id="366" r:id="rId25"/>
    <p:sldId id="365" r:id="rId26"/>
  </p:sldIdLst>
  <p:sldSz cx="12188825" cy="6858000"/>
  <p:notesSz cx="6858000" cy="9144000"/>
  <p:custDataLst>
    <p:tags r:id="rId2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4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66" y="7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08.11.2022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08.11.2022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ortcenter.ru/services/prodvizhenie-na-vneshnie-rynki/poisk-partnera-poisk-pokupatelya/" TargetMode="External"/><Relationship Id="rId3" Type="http://schemas.openxmlformats.org/officeDocument/2006/relationships/hyperlink" Target="https://www.exportcenter.ru/services/podderzhka-eksportnykh-postavok/logistika_konsultatsiya/" TargetMode="External"/><Relationship Id="rId7" Type="http://schemas.openxmlformats.org/officeDocument/2006/relationships/hyperlink" Target="https://www.exportcenter.ru/services/prodvizhenie-na-vneshnie-rynki/poisk_partnera_organizatsiya_peregovorov/" TargetMode="External"/><Relationship Id="rId12" Type="http://schemas.openxmlformats.org/officeDocument/2006/relationships/hyperlink" Target="https://www.exportcenter.ru/services/sertifikatsiya-patentovanie-litsenzirovanie/konsultatsii-tekhnicheskoe-regulirovanie-na-tselevom-ryn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xportcenter.ru/services/prodvizhenie-na-vneshnie-rynki/poisk-partnera-podbor-potentsialnogo-importera-/" TargetMode="External"/><Relationship Id="rId11" Type="http://schemas.openxmlformats.org/officeDocument/2006/relationships/hyperlink" Target="https://myexport.exportcenter.ru/events/" TargetMode="External"/><Relationship Id="rId5" Type="http://schemas.openxmlformats.org/officeDocument/2006/relationships/hyperlink" Target="https://myexport.exportcenter.ru/services/business/Analiticheskie_otchety_i_issledovaniya/Online_otchety" TargetMode="External"/><Relationship Id="rId10" Type="http://schemas.openxmlformats.org/officeDocument/2006/relationships/hyperlink" Target="https://www.exportcenter.ru/services/prodvizhenie-na-vneshnie-rynki/marketpleysy_podbor_marketpleysov/" TargetMode="External"/><Relationship Id="rId4" Type="http://schemas.openxmlformats.org/officeDocument/2006/relationships/hyperlink" Target="https://www.exportcenter.ru/services/podderzhka-eksportnykh-postavok/pravovaya-podderzhka-proekt-eksportnogo-kontrakta/" TargetMode="External"/><Relationship Id="rId9" Type="http://schemas.openxmlformats.org/officeDocument/2006/relationships/hyperlink" Target="https://www.exportcenter.ru/services/prodvizhenie-na-vneshnie-rynki/poisk_partnera_poisk_alternativnogo_zarubezhnogo_postavshchik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rtcenter.ru/services/sertifikatsiya-patentovanie-litsenzirovanie/konsultatsii_okhrana_obektov_intellektualnoy_sobstvennost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xportcenter.ru/services/strakhovanie/strakhovanie-kredita-na-popolnenie-oborotnykh-sredstv-dlya-krupnykh-eksporterov/" TargetMode="External"/><Relationship Id="rId5" Type="http://schemas.openxmlformats.org/officeDocument/2006/relationships/hyperlink" Target="https://www.exportcenter.ru/services/strakhovanie/strakhovanie-otsrochki-platezha-dlya-msp/" TargetMode="External"/><Relationship Id="rId4" Type="http://schemas.openxmlformats.org/officeDocument/2006/relationships/hyperlink" Target="https://www.exportcenter.ru/services/sertifikatsiya-patentovanie-litsenzirovanie/dokumenty-sertifikat-svobodnoy-prodazh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948083" y="1556792"/>
            <a:ext cx="8064896" cy="2895600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экспортной деятельности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4BBD5-E00B-4EF3-AD1B-9CD0690DF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19CE3C-B77A-5D33-38AE-4745214D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2" y="256122"/>
            <a:ext cx="9144001" cy="1371600"/>
          </a:xfrm>
        </p:spPr>
        <p:txBody>
          <a:bodyPr/>
          <a:lstStyle/>
          <a:p>
            <a:r>
              <a:rPr lang="ru-RU" sz="2400" dirty="0"/>
              <a:t>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790DA23-D168-7F31-6616-005B108233DA}"/>
              </a:ext>
            </a:extLst>
          </p:cNvPr>
          <p:cNvSpPr txBox="1">
            <a:spLocks/>
          </p:cNvSpPr>
          <p:nvPr/>
        </p:nvSpPr>
        <p:spPr>
          <a:xfrm>
            <a:off x="246741" y="1484784"/>
            <a:ext cx="11695341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56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 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презентационных материалов в электронном виде для субъектов </a:t>
            </a:r>
            <a:r>
              <a:rPr lang="ru-RU" sz="56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зарегистрированных на переговоры с потенциальными иностранными покупателями товаров (работ, услуг) и их перевод на английский язык и (или) язык потенциальных иностранных покупателей, а также перевод материалов, содержащих требования иностранного покупателя товаров (работ, услуг), на русский язык;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сувенирной продукции с логотипами субъектов </a:t>
            </a:r>
            <a:r>
              <a:rPr lang="ru-RU" sz="56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участников бизнес-миссии, включая ручки, карандаши, </a:t>
            </a:r>
            <a:r>
              <a:rPr lang="ru-RU" sz="56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помещения и оборудования для переговоров на территории субъекта российской федерации;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и лингвистическое сопровождение переговоров, в том числе организацию последовательного перевода для участников бизнес-миссии, из расчета не менее чем 1 (один) переводчик для 3 (трех) субъектов </a:t>
            </a:r>
            <a:r>
              <a:rPr lang="ru-RU" sz="56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расходов на проживание представителей иностранных хозяйствующих субъектов на территории субъекта российской федерации, но не более 5 тысяч рублей в сутки на одного представителя иностранного хозяйствующего субъекта, планирующего приобрести российские товары (работы, услуги);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расходов на проезд представителей иностранных хозяйствующих субъектов к месту проведения переговоров на территории субъекта российской федерации, включая перелет из страны пребывания в субъект российской федерации (экономическим классом), переезд автомобильным транспортом (кроме такси) и (или) железнодорожным транспортом от места прибытия к месту размещения в субъекте российской федерации, от места размещения к месту проведения переговоров и обратно.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1DF05C-6314-5EBC-4AF2-B308E5DFA490}"/>
              </a:ext>
            </a:extLst>
          </p:cNvPr>
          <p:cNvSpPr txBox="1"/>
          <p:nvPr/>
        </p:nvSpPr>
        <p:spPr>
          <a:xfrm>
            <a:off x="219613" y="1018261"/>
            <a:ext cx="7920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Комплексная услуга по обеспечению доступа СМСП субъекта РФ к запросам иностранных покупателей на товары (работы, услуги)</a:t>
            </a:r>
            <a:b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spc="1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40FC1DD-9766-8286-A42C-D3C480844391}"/>
              </a:ext>
            </a:extLst>
          </p:cNvPr>
          <p:cNvSpPr txBox="1">
            <a:spLocks/>
          </p:cNvSpPr>
          <p:nvPr/>
        </p:nvSpPr>
        <p:spPr>
          <a:xfrm>
            <a:off x="393763" y="2204864"/>
            <a:ext cx="1080120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4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  <a:endParaRPr lang="ru-RU" sz="4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презентационных и других материалов в электронном виде и их перевод на английский язык и (или) на язык иностранных покупателей для субъектов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подтвердивших готовность реализовать запросы иностранных покупателей товаров (работ, услуг);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переговорного процесса, включая ведение коммерческой корреспонденции, телефонные переговоры и (или) переговоры с использованием видео-конференц-связи, содействие в проведении деловых переговоров, включая последовательный перевод.</a:t>
            </a:r>
          </a:p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4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 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запросов иностранных покупателей товаров (работ, услуг), производимых субъектами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субъекте российской федерации, в том числе с использованием базы данных иностранных покупателей;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материалов, содержащих требования иностранного покупателя товаров (работ, услуг), на русский язык;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перечня субъектов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товары (работы, услуги) которых удовлетворяют запросам иностранных покупателей;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субъектов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в перечень, указанный в подпункте "в" настоящего пункта, подтверждения готовности реализовать запросы иностранных покупателей товаров (работ, услуг);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актуализацию коммерческого предложения для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подтвердивших готовность реализовать запросы иностранных покупателей товаров (работ, услуг), включая при необходимости перевод на английский язык и/или язык потенциальных иностранных покупателей;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пересылку пробной продукции субъекта </a:t>
            </a:r>
            <a:r>
              <a:rPr lang="ru-RU" sz="4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4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потенциальным иностранным покупателям.</a:t>
            </a:r>
          </a:p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4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693812" y="548680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C65703-386E-EA84-DA47-77C8ECC596B0}"/>
              </a:ext>
            </a:extLst>
          </p:cNvPr>
          <p:cNvSpPr txBox="1"/>
          <p:nvPr/>
        </p:nvSpPr>
        <p:spPr>
          <a:xfrm>
            <a:off x="202454" y="616772"/>
            <a:ext cx="79208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Комплексная услуга по организации участия СМСП в </a:t>
            </a:r>
            <a:r>
              <a:rPr lang="ru-RU" sz="2400" spc="1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выставочно</a:t>
            </a:r>
            <a:r>
              <a:rPr lang="ru-RU" sz="24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-ярмарочных мероприятиях за пределами территории Российской Федерации</a:t>
            </a:r>
            <a:r>
              <a:rPr lang="ru-RU" sz="2400" spc="100" dirty="0">
                <a:latin typeface="+mj-lt"/>
                <a:ea typeface="+mj-ea"/>
                <a:cs typeface="+mj-cs"/>
              </a:rPr>
              <a:t/>
            </a:r>
            <a:br>
              <a:rPr lang="ru-RU" sz="2400" spc="100" dirty="0">
                <a:latin typeface="+mj-lt"/>
                <a:ea typeface="+mj-ea"/>
                <a:cs typeface="+mj-cs"/>
              </a:rPr>
            </a:br>
            <a:endParaRPr lang="ru-RU" sz="2400" spc="1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6B23723-BAA0-48D6-B14E-6F2EFD44B20E}"/>
              </a:ext>
            </a:extLst>
          </p:cNvPr>
          <p:cNvSpPr txBox="1">
            <a:spLocks/>
          </p:cNvSpPr>
          <p:nvPr/>
        </p:nvSpPr>
        <p:spPr>
          <a:xfrm>
            <a:off x="405780" y="2060848"/>
            <a:ext cx="10873208" cy="379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7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  <a:endParaRPr lang="ru-RU" sz="37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международного отраслевого </a:t>
            </a:r>
            <a:r>
              <a:rPr lang="ru-RU" sz="37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выставочно</a:t>
            </a: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-ярмарочного мероприятия для участия;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выставочных площадей не менее 4 (четырех) квадратных метров и оборудования для коллективного стенда и/или индивидуального стенда и/или застройку и сопровождение стенда, в том числе включая разработку дизайн-проекта выставочного стенда, аккредитацию застройщика, изготовление конструкционных элементов стенда, транспортировку конструкционных элементов и материалов, монтаж, создание и демонтаж временной выставочной инфраструктуры стенда, оформление и оснащение стенда</a:t>
            </a:r>
          </a:p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7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 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актуализацию коммерческого предложения субъекта под выявленные целевые рынки, включая при необходимости перевод на английский язык и/или на язык потенциальных иностранных покупателей;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и/или перевод презентационных материалов на английский язык и (или) язык потенциальных иностранных покупателей в электронном виде.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сувенирной продукции с логотипами, включая ручки, карандаши, </a:t>
            </a:r>
            <a:r>
              <a:rPr lang="ru-RU" sz="37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доставки выставочных образцов, в том числе затраты на их таможенное оформление и страхование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094C254-2C18-69CF-9FD4-A9AFCCD8E1E3}"/>
              </a:ext>
            </a:extLst>
          </p:cNvPr>
          <p:cNvSpPr txBox="1">
            <a:spLocks/>
          </p:cNvSpPr>
          <p:nvPr/>
        </p:nvSpPr>
        <p:spPr>
          <a:xfrm>
            <a:off x="336985" y="1706353"/>
            <a:ext cx="10873208" cy="379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потенциальных иностранных покупателей из числа зарегистрированных на выставке за пределами территории российской федерации;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площадей для обеспечения деловых мероприятий, включая аренду переговорного комплекса в рамках выставки для проведения переговоров;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регистрационных сборов;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и лингвистическое сопровождение переговоров в рамках выставки, в том числе организацию последовательного перевода для субъекта из расчета не менее чем 1 (один) переводчик для 3 (трех) </a:t>
            </a:r>
            <a:r>
              <a:rPr lang="ru-RU" sz="43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смсп</a:t>
            </a: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автомобильным транспортом (кроме такси) и (или) железнодорожным транспортом от места прибытия в иностранное государство до места размещения и от места размещения к месту проведения мероприятия и обратно.</a:t>
            </a:r>
          </a:p>
          <a:p>
            <a:pPr marL="228600"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3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 условиях софинансирования (по выбору):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на иностранном языке и (или) модернизации уже существующего сайта в информационно-телекоммуникационной сети "интернет", содержащего контактную информацию, а также информацию о производимых им товарах (выполняемых работах, оказываемых услугах) на иностранном языке (80% на 20%).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9C289-44D6-D966-B58E-A094374F151E}"/>
              </a:ext>
            </a:extLst>
          </p:cNvPr>
          <p:cNvSpPr txBox="1"/>
          <p:nvPr/>
        </p:nvSpPr>
        <p:spPr>
          <a:xfrm>
            <a:off x="333772" y="500479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Комплексная услуга по содействию в размещении СМСП и (или) товара (работы, услуги) СМСП на международных электронных торговых площадках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DF31A6D-D07B-09B9-6BEE-CAC409ADCB8B}"/>
              </a:ext>
            </a:extLst>
          </p:cNvPr>
          <p:cNvSpPr txBox="1">
            <a:spLocks/>
          </p:cNvSpPr>
          <p:nvPr/>
        </p:nvSpPr>
        <p:spPr>
          <a:xfrm>
            <a:off x="405780" y="2132856"/>
            <a:ext cx="9865096" cy="388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  <a:endParaRPr lang="ru-RU" sz="1400" u="sng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этп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товара/услуги, осуществляемый при методической и информационной поддержке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рэц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продвижение на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этп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организация работы по регистрации точки присутствия на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этп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(залог, абонентская плата, операционные расходы, консультационное сопровождение), включая оплату услуг сервисной компании-оператора за управление точкой присутствия на </a:t>
            </a:r>
            <a:r>
              <a:rPr lang="ru-RU" sz="14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этп</a:t>
            </a: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ее поддержку.</a:t>
            </a:r>
          </a:p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 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перевод информации, указанной на упаковке товара, других материалов, включая съемку продукта;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размещении и хранении продукции в местах временного хранения за рубежом не более 6 месяцев площадью не более 100 квадратных метров.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19CE3C-B77A-5D33-38AE-4745214D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3068960"/>
            <a:ext cx="9144001" cy="13716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услуги </a:t>
            </a:r>
          </a:p>
        </p:txBody>
      </p:sp>
    </p:spTree>
    <p:extLst>
      <p:ext uri="{BB962C8B-B14F-4D97-AF65-F5344CB8AC3E}">
        <p14:creationId xmlns:p14="http://schemas.microsoft.com/office/powerpoint/2010/main" val="11000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1B079-CA9A-463F-4A1C-5FB52558E14F}"/>
              </a:ext>
            </a:extLst>
          </p:cNvPr>
          <p:cNvSpPr txBox="1"/>
          <p:nvPr/>
        </p:nvSpPr>
        <p:spPr>
          <a:xfrm>
            <a:off x="261764" y="404664"/>
            <a:ext cx="7344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Услуга по содействию в приведении продукции и/или производственного процесса в соответствие с требованиями, предъявляемыми на внешних рынках для экспорта товаров (работ, услуг) (стандартизация, сертификация, необходимые разрешения)</a:t>
            </a:r>
            <a:b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spc="1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1065213" y="2564904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AEF8D-DE7D-7B17-EE1F-96ED1B94B115}"/>
              </a:ext>
            </a:extLst>
          </p:cNvPr>
          <p:cNvSpPr txBox="1"/>
          <p:nvPr/>
        </p:nvSpPr>
        <p:spPr>
          <a:xfrm>
            <a:off x="232122" y="2142220"/>
            <a:ext cx="10009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оказывается на условиях </a:t>
            </a:r>
            <a:r>
              <a:rPr lang="ru-RU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80% х 20% при наличии экспортного контракта и при условии, что СМСП не получал в течение года субсидий из федерального бюджета или бюджета субъекта РФ на возмещение одних и тех же затрат на основании иных правовых актов Российской Федерации.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BA914-E870-77B0-0295-F4356F5832A2}"/>
              </a:ext>
            </a:extLst>
          </p:cNvPr>
          <p:cNvSpPr txBox="1"/>
          <p:nvPr/>
        </p:nvSpPr>
        <p:spPr>
          <a:xfrm>
            <a:off x="333772" y="3867428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Услуга по содействию в обеспечении защиты и оформлении прав на результаты интеллектуальной деятельности</a:t>
            </a:r>
            <a:br>
              <a:rPr lang="ru-RU" sz="20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spc="1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8B01759-EFEE-7225-BF3B-3081C3F45ABF}"/>
              </a:ext>
            </a:extLst>
          </p:cNvPr>
          <p:cNvSpPr txBox="1">
            <a:spLocks/>
          </p:cNvSpPr>
          <p:nvPr/>
        </p:nvSpPr>
        <p:spPr>
          <a:xfrm>
            <a:off x="261764" y="4798370"/>
            <a:ext cx="10009112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оказывается на условиях </a:t>
            </a:r>
            <a:r>
              <a:rPr lang="ru-RU" sz="1800" i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70% х 30% при условии, что СМСП не получал в течение года субсидий из федерального бюджета или бюджета субъекта РФ на возмещение одних и тех же затрат на основании иных правовых актов Российской Федерации.</a:t>
            </a:r>
            <a:b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690292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EDEC1-415E-2A14-AC76-78D2797CDA7A}"/>
              </a:ext>
            </a:extLst>
          </p:cNvPr>
          <p:cNvSpPr txBox="1"/>
          <p:nvPr/>
        </p:nvSpPr>
        <p:spPr>
          <a:xfrm>
            <a:off x="261764" y="1412776"/>
            <a:ext cx="94330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6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субъектов малого и среднего предпринимательства, предназначенной для экспорта на внешние рынки.</a:t>
            </a:r>
          </a:p>
          <a:p>
            <a:pPr algn="just"/>
            <a:endParaRPr lang="ru-RU" b="1" spc="6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включает в себя: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организации и осуществлении транспортировки  продукции,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паллетирования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переупаковки продукции субъектов малого и среднего предпринимательства на территории Российской Федерации в целях экспорта продукции на внешние рынки.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предоставляется на условиях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софинасирования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расходы ЦПЭ составляют не более 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затрат и не могут превышать 500 тыс. рублей на 1 субъект  малого и среднего предпринимательства.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стороны субъекта малого и среднего предпринимательства составляет не менее 20%.</a:t>
            </a:r>
          </a:p>
        </p:txBody>
      </p:sp>
    </p:spTree>
    <p:extLst>
      <p:ext uri="{BB962C8B-B14F-4D97-AF65-F5344CB8AC3E}">
        <p14:creationId xmlns:p14="http://schemas.microsoft.com/office/powerpoint/2010/main" val="27009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668148" y="1091277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690292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EBBF4CA0-7FF1-01EE-D144-4C8EC0E9777E}"/>
              </a:ext>
            </a:extLst>
          </p:cNvPr>
          <p:cNvSpPr txBox="1">
            <a:spLocks/>
          </p:cNvSpPr>
          <p:nvPr/>
        </p:nvSpPr>
        <p:spPr>
          <a:xfrm>
            <a:off x="1271004" y="1604301"/>
            <a:ext cx="76330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pc="6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Услуга по содействию в проведении индивидуальных маркетинговых или патентных исследований</a:t>
            </a:r>
            <a:br>
              <a:rPr lang="ru-RU" sz="2400" spc="6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spc="6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25F7CF6-2BA6-B3C5-2D79-9F13DD977969}"/>
              </a:ext>
            </a:extLst>
          </p:cNvPr>
          <p:cNvSpPr txBox="1">
            <a:spLocks/>
          </p:cNvSpPr>
          <p:nvPr/>
        </p:nvSpPr>
        <p:spPr>
          <a:xfrm>
            <a:off x="374895" y="1762228"/>
            <a:ext cx="9361275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оказывается на условиях </a:t>
            </a:r>
            <a:r>
              <a:rPr lang="ru-RU" sz="1800" i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8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 х 20% и при наличии товарного отчета по стране, в отношении которой планируется проводить маркетинговое исследование, содержащего информацию о наличии спроса на товары (работы, услуги) СМСП на рынке исследуемого государства</a:t>
            </a:r>
            <a:r>
              <a:rPr lang="ru-RU" sz="18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690292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6F48E811-C2EC-EDAA-40C2-F0E7F50775AF}"/>
              </a:ext>
            </a:extLst>
          </p:cNvPr>
          <p:cNvSpPr txBox="1">
            <a:spLocks/>
          </p:cNvSpPr>
          <p:nvPr/>
        </p:nvSpPr>
        <p:spPr>
          <a:xfrm>
            <a:off x="657808" y="77601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услуга по обеспечению участия СМСП в акселерационных программах по развитию экспортной деятельности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D130600-979F-DBAD-ADCB-F143C7AB0FA4}"/>
              </a:ext>
            </a:extLst>
          </p:cNvPr>
          <p:cNvSpPr txBox="1">
            <a:spLocks/>
          </p:cNvSpPr>
          <p:nvPr/>
        </p:nvSpPr>
        <p:spPr>
          <a:xfrm>
            <a:off x="477788" y="178953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обучающие программы ЦПЭ;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школы РЭЦ «Экспортный форсаж»;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школы РЭЦ «Экспортный стандарт» (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MBA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Сколково «Экспортеры 2.0»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1A402A-4AE5-A92C-5408-87BB9926CA21}"/>
              </a:ext>
            </a:extLst>
          </p:cNvPr>
          <p:cNvSpPr txBox="1"/>
          <p:nvPr/>
        </p:nvSpPr>
        <p:spPr>
          <a:xfrm>
            <a:off x="2133972" y="2204864"/>
            <a:ext cx="74168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7000" cap="all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Комплексные 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ru-RU" sz="7000" cap="all" spc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8634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690292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6F48E811-C2EC-EDAA-40C2-F0E7F50775AF}"/>
              </a:ext>
            </a:extLst>
          </p:cNvPr>
          <p:cNvSpPr txBox="1">
            <a:spLocks/>
          </p:cNvSpPr>
          <p:nvPr/>
        </p:nvSpPr>
        <p:spPr>
          <a:xfrm>
            <a:off x="657808" y="77601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D130600-979F-DBAD-ADCB-F143C7AB0FA4}"/>
              </a:ext>
            </a:extLst>
          </p:cNvPr>
          <p:cNvSpPr txBox="1">
            <a:spLocks/>
          </p:cNvSpPr>
          <p:nvPr/>
        </p:nvSpPr>
        <p:spPr>
          <a:xfrm>
            <a:off x="477788" y="178953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0E2C4-C2CB-CF2F-ED5B-CACA3FD5C139}"/>
              </a:ext>
            </a:extLst>
          </p:cNvPr>
          <p:cNvSpPr txBox="1"/>
          <p:nvPr/>
        </p:nvSpPr>
        <p:spPr>
          <a:xfrm>
            <a:off x="1136311" y="2448657"/>
            <a:ext cx="92170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Группы 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«Российский экспортный центр»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052736"/>
            <a:ext cx="1008112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6F48E811-C2EC-EDAA-40C2-F0E7F50775AF}"/>
              </a:ext>
            </a:extLst>
          </p:cNvPr>
          <p:cNvSpPr txBox="1">
            <a:spLocks/>
          </p:cNvSpPr>
          <p:nvPr/>
        </p:nvSpPr>
        <p:spPr>
          <a:xfrm>
            <a:off x="657808" y="77601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D130600-979F-DBAD-ADCB-F143C7AB0FA4}"/>
              </a:ext>
            </a:extLst>
          </p:cNvPr>
          <p:cNvSpPr txBox="1">
            <a:spLocks/>
          </p:cNvSpPr>
          <p:nvPr/>
        </p:nvSpPr>
        <p:spPr>
          <a:xfrm>
            <a:off x="477788" y="178953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2433E3D-EADE-36B9-9AD0-246396297B60}"/>
              </a:ext>
            </a:extLst>
          </p:cNvPr>
          <p:cNvSpPr txBox="1">
            <a:spLocks/>
          </p:cNvSpPr>
          <p:nvPr/>
        </p:nvSpPr>
        <p:spPr>
          <a:xfrm>
            <a:off x="405780" y="2830255"/>
            <a:ext cx="10585176" cy="2350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экспортных поставок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Логистика. Консультация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https://www.exportcenter.ru/services/podderzhka-eksportnykh-postavok/logistika_konsultatsiya/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экспортного контракта на поставку товаров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https://www.exportcenter.ru/services/podderzhka-eksportnykh-postavok/pravovaya-podderzhka-proekt-eksportnogo-kontrakta/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и исследования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новым аналитическим продуктам РЭЦ возможен через сайт ИС «Одно окно»: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https://myexport.exportcenter.ru/services/business/Analiticheskie_otchety_i_issledovaniya/Online_otchety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на внешние рынки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партнера. Подбор потенциального импортера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https://www.exportcenter.ru/services/prodvizhenie-na-vneshnie-rynki/poisk-partnera-podbor-potentsialnogo-importera-/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партнера. Организация переговоров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https://www.exportcenter.ru/services/prodvizhenie-na-vneshnie-rynki/poisk_partnera_organizatsiya_peregovorov/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партнера. Поиск покупателя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https://www.exportcenter.ru/services/prodvizhenie-na-vneshnie-rynki/poisk-partnera-poisk-pokupatelya/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партнера. Поиск альтернативного зарубежного поставщика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https://www.exportcenter.ru/services/prodvizhenie-na-vneshnie-rynki/poisk_partnera_poisk_alternativnogo_zarubezhnogo_postavshchika/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Маркетплейсы. Подбор маркетплейсов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https://www.exportcenter.ru/services/prodvizhenie-na-vneshnie-rynki/marketpleysy_podbor_marketpleysov/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Господдержка. Выставки и бизнес-миссии РЭЦ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https://myexport.exportcenter.ru/events/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Сертификация, патентование, лицензирование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 Техническое регулирование на целевом рынке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https://www.exportcenter.ru/services/sertifikatsiya-patentovanie-litsenzirovanie/konsultatsii-tekhnicheskoe-regulirovanie-na-tselevom-rynke/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0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B9C0F8D1-DA87-13AE-5C68-0C72D0B5003B}"/>
              </a:ext>
            </a:extLst>
          </p:cNvPr>
          <p:cNvSpPr txBox="1">
            <a:spLocks/>
          </p:cNvSpPr>
          <p:nvPr/>
        </p:nvSpPr>
        <p:spPr>
          <a:xfrm>
            <a:off x="405780" y="1690292"/>
            <a:ext cx="8229600" cy="345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6F48E811-C2EC-EDAA-40C2-F0E7F50775AF}"/>
              </a:ext>
            </a:extLst>
          </p:cNvPr>
          <p:cNvSpPr txBox="1">
            <a:spLocks/>
          </p:cNvSpPr>
          <p:nvPr/>
        </p:nvSpPr>
        <p:spPr>
          <a:xfrm>
            <a:off x="657808" y="77601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D130600-979F-DBAD-ADCB-F143C7AB0FA4}"/>
              </a:ext>
            </a:extLst>
          </p:cNvPr>
          <p:cNvSpPr txBox="1">
            <a:spLocks/>
          </p:cNvSpPr>
          <p:nvPr/>
        </p:nvSpPr>
        <p:spPr>
          <a:xfrm>
            <a:off x="477788" y="178953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DC4A95C-8129-B207-4284-D556960D9526}"/>
              </a:ext>
            </a:extLst>
          </p:cNvPr>
          <p:cNvSpPr txBox="1">
            <a:spLocks/>
          </p:cNvSpPr>
          <p:nvPr/>
        </p:nvSpPr>
        <p:spPr>
          <a:xfrm>
            <a:off x="441784" y="1385618"/>
            <a:ext cx="10981220" cy="4895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Консультации. Охрана объектов интеллектуальной собственности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https://www.exportcenter.ru/services/sertifikatsiya-patentovanie-litsenzirovanie/konsultatsii_okhrana_obektov_intellektualnoy_sobstvennosti/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Документы. Сертификат свободной продажи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https://www.exportcenter.ru/services/sertifikatsiya-patentovanie-litsenzirovanie/dokumenty-sertifikat-svobodnoy-prodazhi/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Страхование. Отсрочка платежа для МСП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https://www.exportcenter.ru/services/strakhovanie/strakhovanie-otsrochki-platezha-dlya-msp/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решение для компаний и индивидуальных предпринимателей сегмента МСП, экспортирующих российские товары (услуги, работы) на условиях отсрочки платежа до 90 календарных дней в небольших объемах. Для заключения Договора страхования не требуется финансовая отчетность иностранного покупателя.  Услуга предоставляется в электронном формате.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Страхование. Кредит на пополнение оборотных средств экспортера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https://www.exportcenter.ru/services/strakhovanie/strakhovanie-kredita-na-popolnenie-oborotnykh-sredstv-dlya-krupnykh-eksporterov/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решение, которое позволяет экспортерам получить кредит на цели финансирования оборотных средств, а банку-кредитору обеспечить себе защиту от финансовых рисков неоплаты по кредитному договору.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0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D77B4-2F0C-4AC1-F2CA-2E6804502761}"/>
              </a:ext>
            </a:extLst>
          </p:cNvPr>
          <p:cNvSpPr txBox="1"/>
          <p:nvPr/>
        </p:nvSpPr>
        <p:spPr>
          <a:xfrm>
            <a:off x="1007819" y="764704"/>
            <a:ext cx="6140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услуга по сопровождению экспортного контракта</a:t>
            </a:r>
          </a:p>
        </p:txBody>
      </p:sp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id="{01492C6F-E041-F354-E9F6-3807E93C7FEB}"/>
              </a:ext>
            </a:extLst>
          </p:cNvPr>
          <p:cNvSpPr txBox="1">
            <a:spLocks/>
          </p:cNvSpPr>
          <p:nvPr/>
        </p:nvSpPr>
        <p:spPr>
          <a:xfrm>
            <a:off x="405780" y="1700808"/>
            <a:ext cx="1058517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услуги:</a:t>
            </a:r>
            <a:endParaRPr lang="ru-RU" sz="3200" cap="none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подготовке проекта экспортного контракта или правовой экспертизы экспортного контракта.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услуги (по выбору):</a:t>
            </a:r>
            <a:endParaRPr lang="ru-RU" sz="3200" cap="none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и перевод упаковки товара, перевод текста экспортного контракта, других материалов на английский язык и/или язык иностранного покупателя, а также перевод материалов, содержащих требования иностранного покупателя товаров, на русский язык;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определении условий и расчета логистики экспортной поставки;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проведении переговорного процесса с иностранным покупателем в целях согласования условий экспортного контракта, а также его последующей реализации в целях обеспечения отгрузки товара в соответствии с экспортным контрактом и получения валютной выручки от иностранного покупателя на условиях, указанных в экспортном контракте включая ведение коммерческой корреспонденции, телефонные переговоры и/или переговоры с использованием </a:t>
            </a:r>
            <a:r>
              <a:rPr lang="ru-RU" sz="3200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вкс</a:t>
            </a: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последовательный перевод переговорного процесса;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оформлении документов в рамках прохождения таможенных процедур;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размещении и хранении продукции в местах временного хранения за рубежом на срок не более 6 месяцев площадью не более 10 квадратных метров.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19CE3C-B77A-5D33-38AE-4745214D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43" y="163926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услуга по содействию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поиске и подборе иностранного покупателя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74FDFF6B-F84B-EB49-CC30-6578AB3F0C0C}"/>
              </a:ext>
            </a:extLst>
          </p:cNvPr>
          <p:cNvSpPr txBox="1">
            <a:spLocks/>
          </p:cNvSpPr>
          <p:nvPr/>
        </p:nvSpPr>
        <p:spPr>
          <a:xfrm>
            <a:off x="261764" y="1772816"/>
            <a:ext cx="10873208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2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поиск, подбор и формирование перечня потенциальных иностранных покупателей, включая контактные данные (имя ответственного сотрудника иностранного хозяйствующего субъекта, телефон, адрес электронной почты);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2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актуализация коммерческого предложения под выявленные целевые рынки, включая его перевод на английский язык и/или язык страны потенциального покупателя;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и/или перевод презентационных и других материалов на английский язык и (или) язык потенциальных иностранных покупателей;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переговорного процесса, включая ведение коммерческой корреспонденции, первичные телефонные переговоры или ВКС, содействие в проведении деловых переговоров, включая последовательный перевод;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пересылка пробной продукции потенциальному иностранному покупателю.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2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 условиях софинансирования (по выбору):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на иностранном языке и (или) модернизации уже существующего сайта в информационно-телекоммуникационной сети "Интернет", содержащего контактную информацию, а также информацию о производимых им товарах (выполняемых работах, оказываемых услугах) на иностранном языке (80% на 20%).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19CE3C-B77A-5D33-38AE-4745214D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245741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услуга по организации и проведению международных бизнес-миссий</a:t>
            </a:r>
            <a:b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5C882CF-E18D-567B-B4E6-B8DF8FB4FFFE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12071077" cy="551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0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деловых переговоров с потенциальными иностранными покупателями в иностранном государстве;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потенциальных иностранных покупателей в стране проведения бизнес-миссии, включая контактные данные (имя ответственного сотрудника иностранного хозяйствующего субъекта, телефон, адрес электронной почты);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периода проведения бизнес-миссии и достижение договоренностей о проведении встреч субъекта с потенциальными иностранными покупателями из сформированного перечня на территории страны бизнес-миссии.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6000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0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 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актуализацию коммерческого предложения субъекта под выявленные целевые рынки, включая при необходимости перевод на английский язык и/или на язык потенциальных иностранных покупателей;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и/или перевод презентационных материалов на английский язык и (или) язык потенциальных иностранных покупателей в электронном виде.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сувенирной продукции с логотипами субъекта МСП, включая ручки, карандаши, </a:t>
            </a:r>
            <a:r>
              <a:rPr lang="ru-RU" sz="6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помещения и оборудования для переговоров, в случае если переговоры запланированы не на территории потенциальных иностранных покупателей;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и лингвистическое сопровождение переговоров в рамках Бизнес-миссии, в том числе организацию последовательного перевода для субъекта из расчета не менее, чем 1 (один) переводчик для 3 (трех) субъектов;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2A493FD-F0FE-E62E-84F7-599F0F816A1F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1212542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участников автомобильным транспортом (кроме такси) и (или) железнодорожным транспортом от места прибытия в иностранное государство до места размещения и от места размещения к местам проведения мероприятий, а также от места проведения мероприятий до места размещения и от места размещения до места вылета (выезда) из иностранного государства.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500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u="sng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на условиях софинансирования (по выбору):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создании на иностранном языке и (или) модернизации уже существующего сайта в информационно-телекоммуникационной сети "Интернет", содержащего контактную информацию, а также информацию о производимых им товарах (выполняемых работах, оказываемых услугах) на иностранном языке (80% на 20%).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6A56A-E681-59C7-31C2-7FEDA930F4D3}"/>
              </a:ext>
            </a:extLst>
          </p:cNvPr>
          <p:cNvSpPr txBox="1"/>
          <p:nvPr/>
        </p:nvSpPr>
        <p:spPr>
          <a:xfrm>
            <a:off x="333772" y="494904"/>
            <a:ext cx="698477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Комплексная услуга по организации и проведению межрегиональных бизнес-миссий</a:t>
            </a:r>
            <a:br>
              <a:rPr lang="ru-RU" sz="2400" spc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400" spc="1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7A0268D-C364-DC08-C67D-4D4617066F15}"/>
              </a:ext>
            </a:extLst>
          </p:cNvPr>
          <p:cNvSpPr txBox="1">
            <a:spLocks/>
          </p:cNvSpPr>
          <p:nvPr/>
        </p:nvSpPr>
        <p:spPr>
          <a:xfrm>
            <a:off x="477788" y="2132856"/>
            <a:ext cx="10369152" cy="3408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60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субъектам МСП информации об иностранных хозяйствующих субъектах, делегация которых прибывает в другой субъект Российской Федерации, и их запросах на российские товары (работы, услуги);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договоренностей и проведение встреч субъектов МСП с потенциальными иностранными хозяйствующими субъектами, прибывающими в другой субъект Российской Федерации;</a:t>
            </a:r>
          </a:p>
          <a:p>
            <a:pPr algn="just"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60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(по выбору): 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актуализация коммерческого предложения субъектам МСП для потенциальных иностранных покупателей, включая при необходимости перевод на английский язык и/или на язык потенциальных иностранных покупателей;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презентационных и других материалов в электронном виде и их перевод на английский язык и (или) на язык потенциальных иностранных хозяйствующих субъектов, делегация которых прибывает в другой субъект Российской Федерации;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2" y="1617341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935C2-449A-B152-3FDB-463A0BE22393}"/>
              </a:ext>
            </a:extLst>
          </p:cNvPr>
          <p:cNvSpPr txBox="1"/>
          <p:nvPr/>
        </p:nvSpPr>
        <p:spPr>
          <a:xfrm>
            <a:off x="261764" y="1999474"/>
            <a:ext cx="10657184" cy="2859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сувенирной продукции с логотипами субъектов МСП - участников бизнес-миссии, включая ручки, карандаши, </a:t>
            </a:r>
            <a:r>
              <a:rPr lang="ru-RU" sz="1500" spc="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5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участников автомобильным транспортом (за исключением услуг такси) от места прибытия делегации иностранных покупателей в субъект Российской Федерации до места размещения и от места размещения к месту проведения мероприятия и обратно;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помещения и оборудования для переговоров на территории субъекта Российской Федерации;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5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и лингвистическое сопровождение переговоров, в том числе организацию последовательного перевода для участников бизнес-миссии, из расчета не менее чем 1 (один) переводчик для 3 (трех) субъектов МСП.</a:t>
            </a:r>
          </a:p>
        </p:txBody>
      </p:sp>
    </p:spTree>
    <p:extLst>
      <p:ext uri="{BB962C8B-B14F-4D97-AF65-F5344CB8AC3E}">
        <p14:creationId xmlns:p14="http://schemas.microsoft.com/office/powerpoint/2010/main" val="36326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85B3DE-0610-40D9-B345-871FE73B5D5B}"/>
              </a:ext>
            </a:extLst>
          </p:cNvPr>
          <p:cNvSpPr/>
          <p:nvPr/>
        </p:nvSpPr>
        <p:spPr>
          <a:xfrm rot="10800000">
            <a:off x="993861" y="1117973"/>
            <a:ext cx="3824881" cy="1277711"/>
          </a:xfrm>
          <a:prstGeom prst="rect">
            <a:avLst/>
          </a:prstGeom>
          <a:gradFill flip="none" rotWithShape="1">
            <a:gsLst>
              <a:gs pos="40000">
                <a:schemeClr val="accent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7200000" scaled="0"/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360DC7-5BE4-4847-AA30-413C7B23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-1356"/>
            <a:ext cx="4014788" cy="170216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19CE3C-B77A-5D33-38AE-4745214D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2" y="569628"/>
            <a:ext cx="9144001" cy="1371600"/>
          </a:xfrm>
        </p:spPr>
        <p:txBody>
          <a:bodyPr/>
          <a:lstStyle/>
          <a:p>
            <a:pPr algn="ctr"/>
            <a:r>
              <a:rPr lang="ru-RU" sz="24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услуга по </a:t>
            </a:r>
            <a:br>
              <a:rPr lang="ru-RU" sz="24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проведению реверсных бизнес-миссий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790DA23-D168-7F31-6616-005B108233DA}"/>
              </a:ext>
            </a:extLst>
          </p:cNvPr>
          <p:cNvSpPr txBox="1">
            <a:spLocks/>
          </p:cNvSpPr>
          <p:nvPr/>
        </p:nvSpPr>
        <p:spPr>
          <a:xfrm>
            <a:off x="246742" y="1954719"/>
            <a:ext cx="1137726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800" u="sng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услуги: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потенциальных иностранных покупателей и сбор информации об их запросах на российские товары (работы, услуги);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субъектам </a:t>
            </a:r>
            <a:r>
              <a:rPr lang="ru-RU" sz="17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о запросах иностранных покупателей на российские товары (работы, услуги);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договоренностей и проведение встреч субъектов </a:t>
            </a:r>
            <a:r>
              <a:rPr lang="ru-RU" sz="17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потенциальными иностранными покупателями из сформированного перечня на территории субъекта российской федерации;</a:t>
            </a:r>
          </a:p>
          <a:p>
            <a:pPr marL="342900" indent="-342900" algn="just">
              <a:lnSpc>
                <a:spcPct val="12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или актуализацию коммерческого предложения субъектов </a:t>
            </a:r>
            <a:r>
              <a:rPr lang="ru-RU" sz="17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1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иностранных покупателей, включая при необходимости перевод на английский язык и/или на язык потенциальных иностранных покупателей.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2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" id="{ABF0F1CE-B0A9-4065-8E0A-DC0CE673693C}" vid="{4E944862-72B0-426B-A7C2-2EA47C0E298E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туннелем (широкоэкранный формат)</Template>
  <TotalTime>1019</TotalTime>
  <Words>2508</Words>
  <Application>Microsoft Office PowerPoint</Application>
  <PresentationFormat>Произвольный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Symbol</vt:lpstr>
      <vt:lpstr>Times New Roman</vt:lpstr>
      <vt:lpstr>Синий цифровой тоннель (16 x 9)</vt:lpstr>
      <vt:lpstr>Меры поддержки экспортной деятельности </vt:lpstr>
      <vt:lpstr>Презентация PowerPoint</vt:lpstr>
      <vt:lpstr>Презентация PowerPoint</vt:lpstr>
      <vt:lpstr>Комплексная услуга по содействию  в поиске и подборе иностранного покупателя</vt:lpstr>
      <vt:lpstr>Комплексная услуга по организации и проведению международных бизнес-миссий </vt:lpstr>
      <vt:lpstr>Презентация PowerPoint</vt:lpstr>
      <vt:lpstr>Презентация PowerPoint</vt:lpstr>
      <vt:lpstr>Презентация PowerPoint</vt:lpstr>
      <vt:lpstr>Комплексная услуга по  организации и проведению реверсных бизнес-миссий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Самостоятельные услуги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плана мероприятий Центра поддержки экспорта Новосибирской области в 2021 г.</dc:title>
  <dc:creator>Мусиенко Алина Юрьевна</dc:creator>
  <cp:lastModifiedBy>Кравцова Анна Дмитриевна</cp:lastModifiedBy>
  <cp:revision>64</cp:revision>
  <dcterms:created xsi:type="dcterms:W3CDTF">2021-12-20T05:04:22Z</dcterms:created>
  <dcterms:modified xsi:type="dcterms:W3CDTF">2022-11-08T08:30:12Z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